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2E3EB54-662F-463B-A954-484780B6892B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17.03.2021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49BBE68-FFFA-4057-98C2-092C7C1DF0E6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455867A8-D8B0-4F9E-9820-066501534B3E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17.03.2021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5AE43EB-8F28-4AA5-848E-BF12C04CDC49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EBCEB8F-900A-4C43-A859-92FBDF30BF12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17.03.2021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34711B8-F0F7-4312-83D8-BF959BFFD4BA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440" y="0"/>
            <a:ext cx="12188520" cy="685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25" name="Рисунок 4"/>
          <p:cNvPicPr/>
          <p:nvPr/>
        </p:nvPicPr>
        <p:blipFill>
          <a:blip r:embed="rId2"/>
          <a:srcRect t="17"/>
          <a:stretch/>
        </p:blipFill>
        <p:spPr>
          <a:xfrm>
            <a:off x="0" y="1440"/>
            <a:ext cx="12191760" cy="6856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0" y="651600"/>
            <a:ext cx="12191760" cy="73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TextShape 2"/>
          <p:cNvSpPr txBox="1"/>
          <p:nvPr/>
        </p:nvSpPr>
        <p:spPr>
          <a:xfrm>
            <a:off x="556560" y="643320"/>
            <a:ext cx="11210400" cy="7444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200" b="0" strike="noStrike" spc="-1">
                <a:solidFill>
                  <a:srgbClr val="FFFFFF"/>
                </a:solidFill>
                <a:latin typeface="Calibri Light"/>
              </a:rPr>
              <a:t>Отношение к дистанционному обучению</a:t>
            </a:r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8" name="Рисунок 4"/>
          <p:cNvPicPr/>
          <p:nvPr/>
        </p:nvPicPr>
        <p:blipFill>
          <a:blip r:embed="rId2"/>
          <a:stretch/>
        </p:blipFill>
        <p:spPr>
          <a:xfrm>
            <a:off x="1067400" y="2086200"/>
            <a:ext cx="10524600" cy="4393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Calibri Light"/>
              </a:rPr>
              <a:t>Плюсы и минусы дистанционного образования</a:t>
            </a:r>
            <a:endParaRPr lang="ru-RU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Плюсы</a:t>
            </a: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Возможность</a:t>
            </a: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 обучаться в любое время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Возможность обучаться в своем темпе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Возможность обучаться в любом месте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Возможность учиться и работать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Дистанционное образование дешевле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Обучение в спокойном месте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Расширенный индивидуальный подход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Возможность заниматься с любым количеством человек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Повышение качества обучения за счет использования современных технических средств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Минусы</a:t>
            </a: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Необходима сильная мотивация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Отсутствие личной коммуникации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Слабые возможности контроля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Проблема идентификации пользователя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Недостаточная компьютерная грамотность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Негативные обстоятельства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Замена вспомогательных навыков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Оплата обучения(контрактники)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Увеличение нагрузки на студентов и преподавателей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Подходит не всем направлениям подготовки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Низкое технологическое обеспечение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Calibri Light"/>
              </a:rPr>
              <a:t>Плюсы и минусы дистанционного образования</a:t>
            </a:r>
            <a:endParaRPr lang="ru-RU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Плюсы</a:t>
            </a: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Усиление</a:t>
            </a: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 навыков самоорганизации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Наличие большого количества интернет-ресурсов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Увеличение свободного времени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Увеличение видео- и аудиоконтента на занятиях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Освоение новых технологий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Автоматизация некоторых процессов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6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Доступность учебных материалов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Минусы</a:t>
            </a: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Крупным семьям очень тяжело распределить технический ресурс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Низкая вовлеченность в образовательный процесс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Отсутствие практики в проведении дистанционных занятий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Ограниченность групповых заданий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5140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Техническая организация урока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6" name="Picture 4"/>
          <p:cNvPicPr/>
          <p:nvPr/>
        </p:nvPicPr>
        <p:blipFill>
          <a:blip r:embed="rId2"/>
          <a:srcRect t="3057" r="22902" b="5427"/>
          <a:stretch/>
        </p:blipFill>
        <p:spPr>
          <a:xfrm>
            <a:off x="4024898" y="0"/>
            <a:ext cx="8167102" cy="6643350"/>
          </a:xfrm>
          <a:prstGeom prst="rect">
            <a:avLst/>
          </a:prstGeom>
          <a:ln>
            <a:noFill/>
          </a:ln>
        </p:spPr>
      </p:pic>
      <p:sp>
        <p:nvSpPr>
          <p:cNvPr id="138" name="TextShape 3"/>
          <p:cNvSpPr txBox="1"/>
          <p:nvPr/>
        </p:nvSpPr>
        <p:spPr>
          <a:xfrm>
            <a:off x="216000" y="1116360"/>
            <a:ext cx="3384000" cy="3203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700" b="0" strike="noStrike" spc="-1">
                <a:solidFill>
                  <a:srgbClr val="000000"/>
                </a:solidFill>
                <a:latin typeface="Calibri Light"/>
              </a:rPr>
              <a:t>Открытый микрофон: что можно поменять в дистанционном обучении?</a:t>
            </a:r>
            <a:endParaRPr lang="ru-RU" sz="3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CustomShape 4"/>
          <p:cNvSpPr/>
          <p:nvPr/>
        </p:nvSpPr>
        <p:spPr>
          <a:xfrm rot="5400000">
            <a:off x="760320" y="346320"/>
            <a:ext cx="145800" cy="703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5"/>
          <p:cNvSpPr/>
          <p:nvPr/>
        </p:nvSpPr>
        <p:spPr>
          <a:xfrm>
            <a:off x="480960" y="4546800"/>
            <a:ext cx="3977280" cy="18000"/>
          </a:xfrm>
          <a:prstGeom prst="rect">
            <a:avLst/>
          </a:prstGeom>
          <a:solidFill>
            <a:srgbClr val="D5D5D5"/>
          </a:solidFill>
          <a:ln w="324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42" name="Picture 4"/>
          <p:cNvPicPr/>
          <p:nvPr/>
        </p:nvPicPr>
        <p:blipFill>
          <a:blip r:embed="rId2"/>
          <a:srcRect r="23419" b="9098"/>
          <a:stretch/>
        </p:blipFill>
        <p:spPr>
          <a:xfrm>
            <a:off x="3523320" y="0"/>
            <a:ext cx="8668080" cy="6857640"/>
          </a:xfrm>
          <a:prstGeom prst="rect">
            <a:avLst/>
          </a:prstGeom>
          <a:ln>
            <a:noFill/>
          </a:ln>
        </p:spPr>
      </p:pic>
      <p:sp>
        <p:nvSpPr>
          <p:cNvPr id="143" name="CustomShape 2"/>
          <p:cNvSpPr/>
          <p:nvPr/>
        </p:nvSpPr>
        <p:spPr>
          <a:xfrm>
            <a:off x="0" y="0"/>
            <a:ext cx="9338760" cy="685764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0000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TextShape 3"/>
          <p:cNvSpPr txBox="1"/>
          <p:nvPr/>
        </p:nvSpPr>
        <p:spPr>
          <a:xfrm>
            <a:off x="478080" y="1122480"/>
            <a:ext cx="4023000" cy="3203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700" b="0" strike="noStrike" spc="-1">
                <a:solidFill>
                  <a:srgbClr val="FFFFFF"/>
                </a:solidFill>
                <a:latin typeface="Calibri Light"/>
              </a:rPr>
              <a:t>Открытый микрофон: что из дистанционного обучения можно перенести в оффлайн?</a:t>
            </a:r>
            <a:endParaRPr lang="ru-RU" sz="37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CustomShape 4"/>
          <p:cNvSpPr/>
          <p:nvPr/>
        </p:nvSpPr>
        <p:spPr>
          <a:xfrm rot="5400000">
            <a:off x="760320" y="346320"/>
            <a:ext cx="145800" cy="703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5"/>
          <p:cNvSpPr/>
          <p:nvPr/>
        </p:nvSpPr>
        <p:spPr>
          <a:xfrm>
            <a:off x="480960" y="4546800"/>
            <a:ext cx="3977280" cy="18000"/>
          </a:xfrm>
          <a:prstGeom prst="rect">
            <a:avLst/>
          </a:prstGeom>
          <a:solidFill>
            <a:schemeClr val="tx1"/>
          </a:solidFill>
          <a:ln w="324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48" name="Group 2"/>
          <p:cNvGrpSpPr/>
          <p:nvPr/>
        </p:nvGrpSpPr>
        <p:grpSpPr>
          <a:xfrm>
            <a:off x="533880" y="563760"/>
            <a:ext cx="4119480" cy="5978520"/>
            <a:chOff x="533880" y="563760"/>
            <a:chExt cx="4119480" cy="5978520"/>
          </a:xfrm>
        </p:grpSpPr>
        <p:sp>
          <p:nvSpPr>
            <p:cNvPr id="149" name="CustomShape 3"/>
            <p:cNvSpPr/>
            <p:nvPr/>
          </p:nvSpPr>
          <p:spPr>
            <a:xfrm flipH="1">
              <a:off x="533520" y="831600"/>
              <a:ext cx="680040" cy="5710680"/>
            </a:xfrm>
            <a:custGeom>
              <a:avLst/>
              <a:gdLst/>
              <a:ahLst/>
              <a:cxnLst/>
              <a:rect l="l" t="t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" name="CustomShape 4"/>
            <p:cNvSpPr/>
            <p:nvPr/>
          </p:nvSpPr>
          <p:spPr>
            <a:xfrm flipH="1">
              <a:off x="810360" y="563760"/>
              <a:ext cx="404640" cy="5520960"/>
            </a:xfrm>
            <a:custGeom>
              <a:avLst/>
              <a:gdLst/>
              <a:ahLst/>
              <a:cxnLst/>
              <a:rect l="l" t="t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" name="CustomShape 5"/>
            <p:cNvSpPr/>
            <p:nvPr/>
          </p:nvSpPr>
          <p:spPr>
            <a:xfrm flipH="1">
              <a:off x="814320" y="564840"/>
              <a:ext cx="3838680" cy="5251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52" name="TextShape 6"/>
          <p:cNvSpPr txBox="1"/>
          <p:nvPr/>
        </p:nvSpPr>
        <p:spPr>
          <a:xfrm>
            <a:off x="1098360" y="885600"/>
            <a:ext cx="3229560" cy="4624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FFFFFF"/>
                </a:solidFill>
                <a:latin typeface="Calibri Light"/>
              </a:rPr>
              <a:t>Подведение итогов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TextShape 7"/>
          <p:cNvSpPr txBox="1"/>
          <p:nvPr/>
        </p:nvSpPr>
        <p:spPr>
          <a:xfrm>
            <a:off x="4978800" y="885600"/>
            <a:ext cx="6525000" cy="4616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   Эффективность онлайн-образования имеет две стороны и не может расцениваться однозначно. Электронное обучение находится в процессе стремительного развития и обладает массой преимуществ. Многие недостатки носят локальный характер и могут быть исправлены. Современный уклад жизни требует ускорения и создания более гибких способов получения образования.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172</Words>
  <Application>Trio_Office/6.2.8.2$Windows_x86 LibreOffice_project/</Application>
  <PresentationFormat>Произвольный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Office Theme</vt:lpstr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Пользователь</cp:lastModifiedBy>
  <cp:revision>149</cp:revision>
  <dcterms:created xsi:type="dcterms:W3CDTF">2021-03-10T08:51:10Z</dcterms:created>
  <dcterms:modified xsi:type="dcterms:W3CDTF">2021-03-17T15:38:47Z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